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82378"/>
            <a:ext cx="12192000" cy="6940378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436605" y="2949146"/>
            <a:ext cx="5115698" cy="25207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848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027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56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91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888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143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33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059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857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984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191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B2A10-4C66-47E1-8562-BF37C7C5E898}" type="datetimeFigureOut">
              <a:rPr lang="es-CO" smtClean="0"/>
              <a:t>1/02/2024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B703-F2A0-4C92-AAC9-A0AD220B6167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6713"/>
            <a:ext cx="12192000" cy="63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1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416322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GESTIÓN FINANCIERA EMPRESARIAL</a:t>
            </a:r>
            <a:endParaRPr kumimoji="0" lang="es-CO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" y="896592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EJECUCIÓN PRESUPUESTAL 2023 – GECELCA 3</a:t>
            </a:r>
            <a:endParaRPr kumimoji="0" lang="es-CO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759355"/>
              </p:ext>
            </p:extLst>
          </p:nvPr>
        </p:nvGraphicFramePr>
        <p:xfrm>
          <a:off x="1323876" y="1998363"/>
          <a:ext cx="8942073" cy="1676400"/>
        </p:xfrm>
        <a:graphic>
          <a:graphicData uri="http://schemas.openxmlformats.org/drawingml/2006/table">
            <a:tbl>
              <a:tblPr/>
              <a:tblGrid>
                <a:gridCol w="5120784">
                  <a:extLst>
                    <a:ext uri="{9D8B030D-6E8A-4147-A177-3AD203B41FA5}">
                      <a16:colId xmlns:a16="http://schemas.microsoft.com/office/drawing/2014/main" val="3868083569"/>
                    </a:ext>
                  </a:extLst>
                </a:gridCol>
                <a:gridCol w="1273763">
                  <a:extLst>
                    <a:ext uri="{9D8B030D-6E8A-4147-A177-3AD203B41FA5}">
                      <a16:colId xmlns:a16="http://schemas.microsoft.com/office/drawing/2014/main" val="3923858026"/>
                    </a:ext>
                  </a:extLst>
                </a:gridCol>
                <a:gridCol w="1273763">
                  <a:extLst>
                    <a:ext uri="{9D8B030D-6E8A-4147-A177-3AD203B41FA5}">
                      <a16:colId xmlns:a16="http://schemas.microsoft.com/office/drawing/2014/main" val="2665398130"/>
                    </a:ext>
                  </a:extLst>
                </a:gridCol>
                <a:gridCol w="1273763">
                  <a:extLst>
                    <a:ext uri="{9D8B030D-6E8A-4147-A177-3AD203B41FA5}">
                      <a16:colId xmlns:a16="http://schemas.microsoft.com/office/drawing/2014/main" val="1875629448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AFORO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RECAUDO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 RECAUDO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134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DISPONIBILIDAD INICIAL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335,385,175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335,385,175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23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 CORRIENTES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718,771,000,000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593,661,137,387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719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VENTA DE BIENES Y SERVICIOS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718,771,000,000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593,661,137,387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31066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RECURSOS DE CAPITAL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141,410,258,058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129,512,821,755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3786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RENDIMIENTOS FINANCIEROS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11,902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38,788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05871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RECURSOS DE CRÉDITO INTERNO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131,940,174,997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119,712,126,983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9872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RECUPERACIÓN DE CARTERA - PRÉSTAMOS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200,897,826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251,217,960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57347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REINTEGROS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9,269,173,333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9,549,438,024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70974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INGRESOS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860,181,258,058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723,173,959,142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72351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INGRESOS + DISPONIBILIDAD INICIAL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860,516,643,233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723,509,344,317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744831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436721"/>
              </p:ext>
            </p:extLst>
          </p:nvPr>
        </p:nvGraphicFramePr>
        <p:xfrm>
          <a:off x="537113" y="4314870"/>
          <a:ext cx="10515601" cy="1655130"/>
        </p:xfrm>
        <a:graphic>
          <a:graphicData uri="http://schemas.openxmlformats.org/drawingml/2006/table">
            <a:tbl>
              <a:tblPr/>
              <a:tblGrid>
                <a:gridCol w="4391615">
                  <a:extLst>
                    <a:ext uri="{9D8B030D-6E8A-4147-A177-3AD203B41FA5}">
                      <a16:colId xmlns:a16="http://schemas.microsoft.com/office/drawing/2014/main" val="1878832032"/>
                    </a:ext>
                  </a:extLst>
                </a:gridCol>
                <a:gridCol w="1092387">
                  <a:extLst>
                    <a:ext uri="{9D8B030D-6E8A-4147-A177-3AD203B41FA5}">
                      <a16:colId xmlns:a16="http://schemas.microsoft.com/office/drawing/2014/main" val="1588802825"/>
                    </a:ext>
                  </a:extLst>
                </a:gridCol>
                <a:gridCol w="1092387">
                  <a:extLst>
                    <a:ext uri="{9D8B030D-6E8A-4147-A177-3AD203B41FA5}">
                      <a16:colId xmlns:a16="http://schemas.microsoft.com/office/drawing/2014/main" val="3055866779"/>
                    </a:ext>
                  </a:extLst>
                </a:gridCol>
                <a:gridCol w="1092387">
                  <a:extLst>
                    <a:ext uri="{9D8B030D-6E8A-4147-A177-3AD203B41FA5}">
                      <a16:colId xmlns:a16="http://schemas.microsoft.com/office/drawing/2014/main" val="2056062492"/>
                    </a:ext>
                  </a:extLst>
                </a:gridCol>
                <a:gridCol w="993079">
                  <a:extLst>
                    <a:ext uri="{9D8B030D-6E8A-4147-A177-3AD203B41FA5}">
                      <a16:colId xmlns:a16="http://schemas.microsoft.com/office/drawing/2014/main" val="2141946147"/>
                    </a:ext>
                  </a:extLst>
                </a:gridCol>
                <a:gridCol w="1191694">
                  <a:extLst>
                    <a:ext uri="{9D8B030D-6E8A-4147-A177-3AD203B41FA5}">
                      <a16:colId xmlns:a16="http://schemas.microsoft.com/office/drawing/2014/main" val="2732659639"/>
                    </a:ext>
                  </a:extLst>
                </a:gridCol>
                <a:gridCol w="662052">
                  <a:extLst>
                    <a:ext uri="{9D8B030D-6E8A-4147-A177-3AD203B41FA5}">
                      <a16:colId xmlns:a16="http://schemas.microsoft.com/office/drawing/2014/main" val="2709934143"/>
                    </a:ext>
                  </a:extLst>
                </a:gridCol>
              </a:tblGrid>
              <a:tr h="165513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Apropiado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Provisional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Definitivo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Facturado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%Pagos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348374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DE FUNCIONAMIENTO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110,071,654,718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95,869,719,370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95,869,719,370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94,028,497,706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89,631,827,380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9138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DE PERSONAL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30,360,685,818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27,255,041,000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27,255,041,000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27,255,041,000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27,255,041,000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221834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ADQUISICIÓN DE BIENES Y SERVICIOS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36,950,306,644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31,467,943,341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31,467,943,341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29,626,721,677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26,857,842,677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819595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TRANSFERENCIAS CORRIENTES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2,078,175,688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73963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POR TRIBUTOS ,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MULTAS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 ADQUISICIÓN DE ACTIVOS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40,682,486,568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37,146,735,029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37,146,735,029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37,146,735,029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35,518,943,703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126788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750,239,510,218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684,256,560,936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684,256,560,936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631,328,039,695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570,782,325,943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7966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RECLASIFICACIÓN DE GASTOS DE OPERACIÓN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750,239,510,218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684,256,560,936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684,256,560,936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631,328,039,695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570,782,325,943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27483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GASTOS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860,311,164,936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780,126,280,307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780,126,280,307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725,356,537,401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660,414,153,323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832229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DISPONIBILIDAD FINAL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205,478,297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63,095,190,993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03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1cd0b290-85e3-4c79-87cb-7184e5d97a70" xsi:nil="true"/>
    <_ip_UnifiedCompliancePolicyProperties xmlns="http://schemas.microsoft.com/sharepoint/v3" xsi:nil="true"/>
    <lcf76f155ced4ddcb4097134ff3c332f xmlns="2252cbda-3f6a-48a7-bc11-e5843c38ab4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20BD7E9344CD47AE3B4AFC7AEC0507" ma:contentTypeVersion="19" ma:contentTypeDescription="Crear nuevo documento." ma:contentTypeScope="" ma:versionID="8a2f9fd228f2073365038af7f607a231">
  <xsd:schema xmlns:xsd="http://www.w3.org/2001/XMLSchema" xmlns:xs="http://www.w3.org/2001/XMLSchema" xmlns:p="http://schemas.microsoft.com/office/2006/metadata/properties" xmlns:ns1="http://schemas.microsoft.com/sharepoint/v3" xmlns:ns2="2252cbda-3f6a-48a7-bc11-e5843c38ab4a" xmlns:ns3="1cd0b290-85e3-4c79-87cb-7184e5d97a70" targetNamespace="http://schemas.microsoft.com/office/2006/metadata/properties" ma:root="true" ma:fieldsID="cf20f09149b642983a2601e0c458ec5c" ns1:_="" ns2:_="" ns3:_="">
    <xsd:import namespace="http://schemas.microsoft.com/sharepoint/v3"/>
    <xsd:import namespace="2252cbda-3f6a-48a7-bc11-e5843c38ab4a"/>
    <xsd:import namespace="1cd0b290-85e3-4c79-87cb-7184e5d97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2cbda-3f6a-48a7-bc11-e5843c38ab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b3087541-5a83-4496-97ad-7fe5033690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0b290-85e3-4c79-87cb-7184e5d97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50c0a59-ce0d-4b0e-b828-dd3b05c1f689}" ma:internalName="TaxCatchAll" ma:showField="CatchAllData" ma:web="1cd0b290-85e3-4c79-87cb-7184e5d97a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DD71C8-32C9-4C4E-8EDE-68FBC968CA92}">
  <ds:schemaRefs>
    <ds:schemaRef ds:uri="2252cbda-3f6a-48a7-bc11-e5843c38ab4a"/>
    <ds:schemaRef ds:uri="1cd0b290-85e3-4c79-87cb-7184e5d97a70"/>
    <ds:schemaRef ds:uri="http://purl.org/dc/elements/1.1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E346CC-06DF-4D76-A21F-E95BFC593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F473E4-BD43-445F-AC52-453DE02BF6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252cbda-3f6a-48a7-bc11-e5843c38ab4a"/>
    <ds:schemaRef ds:uri="1cd0b290-85e3-4c79-87cb-7184e5d97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Office PowerPoint</Application>
  <PresentationFormat>Panorámica</PresentationFormat>
  <Paragraphs>115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Diseño personalizado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Hurtado Pinzon</dc:creator>
  <cp:lastModifiedBy>Carlos Hurtado Pinzon</cp:lastModifiedBy>
  <cp:revision>2</cp:revision>
  <dcterms:created xsi:type="dcterms:W3CDTF">2024-02-01T16:43:32Z</dcterms:created>
  <dcterms:modified xsi:type="dcterms:W3CDTF">2024-02-01T17:00:15Z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0x0101007C20BD7E9344CD47AE3B4AFC7AEC0507</vt:lpwstr>
  </property>
  <property fmtid="{D5CDD505-2E9C-101B-9397-08002B2CF9AE}" pid="3" name="MediaServiceImageTags">
    <vt:lpwstr/>
  </property>
</Properties>
</file>